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1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1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1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1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1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1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1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1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0" name="Shape 3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6" name="Shape 3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4" name="Shape 4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0.png"/><Relationship Id="rId4" Type="http://schemas.openxmlformats.org/officeDocument/2006/relationships/image" Target="../media/image02.png"/><Relationship Id="rId5" Type="http://schemas.openxmlformats.org/officeDocument/2006/relationships/image" Target="../media/image03.png"/><Relationship Id="rId6" Type="http://schemas.openxmlformats.org/officeDocument/2006/relationships/image" Target="../media/image01.jpg"/><Relationship Id="rId7" Type="http://schemas.openxmlformats.org/officeDocument/2006/relationships/image" Target="../media/image0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0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07.png"/><Relationship Id="rId4" Type="http://schemas.openxmlformats.org/officeDocument/2006/relationships/image" Target="../media/image10.png"/><Relationship Id="rId10" Type="http://schemas.openxmlformats.org/officeDocument/2006/relationships/image" Target="../media/image18.png"/><Relationship Id="rId9" Type="http://schemas.openxmlformats.org/officeDocument/2006/relationships/image" Target="../media/image17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4.png"/><Relationship Id="rId8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mailto:mario.cimino@unipi.it" TargetMode="External"/><Relationship Id="rId4" Type="http://schemas.openxmlformats.org/officeDocument/2006/relationships/hyperlink" Target="mailto:alessandro.lazzeri@for.unipi.it" TargetMode="External"/><Relationship Id="rId5" Type="http://schemas.openxmlformats.org/officeDocument/2006/relationships/hyperlink" Target="mailto:gigliola.vaglini@unipi.it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-115250" y="534250"/>
            <a:ext cx="9451199" cy="12152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7000" u="none" cap="none" strike="noStrike">
                <a:solidFill>
                  <a:srgbClr val="FFFFFF"/>
                </a:solidFill>
                <a:highlight>
                  <a:srgbClr val="4A86E8"/>
                </a:highlight>
                <a:latin typeface="Arial"/>
                <a:ea typeface="Arial"/>
                <a:cs typeface="Arial"/>
                <a:sym typeface="Arial"/>
              </a:rPr>
              <a:t> Inteligencia Artificial   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4279750"/>
            <a:ext cx="8520599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Universidad Catolica San Pablo</a:t>
            </a:r>
          </a:p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240350" y="3041200"/>
            <a:ext cx="8832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Julio Ticona Quispe  -  Jesus Vera Callme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ctrTitle"/>
          </p:nvPr>
        </p:nvSpPr>
        <p:spPr>
          <a:xfrm>
            <a:off x="0" y="0"/>
            <a:ext cx="9144000" cy="913199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1" i="0" lang="en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Abstract</a:t>
            </a:r>
          </a:p>
        </p:txBody>
      </p:sp>
      <p:sp>
        <p:nvSpPr>
          <p:cNvPr id="117" name="Shape 117"/>
          <p:cNvSpPr txBox="1"/>
          <p:nvPr/>
        </p:nvSpPr>
        <p:spPr>
          <a:xfrm>
            <a:off x="119850" y="1373300"/>
            <a:ext cx="8904300" cy="3645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Debido a la creciente resistencia, la seguridad y la no-invasividad, drones pueden ser cada vez más útiles en el mundo real. </a:t>
            </a: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 limitado poder de cálculo puede ser asimilado en los algoritmos de simulación de enjambres, realizando estas tareas en una manera escalable. </a:t>
            </a: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Este paper se enfoca en los aspectos necesarios de coordinación entre los drones, para realizar la búsqueda de objetivos.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ctrTitle"/>
          </p:nvPr>
        </p:nvSpPr>
        <p:spPr>
          <a:xfrm>
            <a:off x="0" y="0"/>
            <a:ext cx="9144000" cy="913199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1" i="0" lang="en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Abstract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57000" y="1290500"/>
            <a:ext cx="8904300" cy="3645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Mostramos como la búsqueda de objetivos puede completarse mediante la combinación de estigmergia y comportamientos de movimiento colectivo. </a:t>
            </a: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</a:t>
            </a:r>
            <a:r>
              <a:rPr b="1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estigmergia</a:t>
            </a: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se produce cuando un dron detecta un objetivo potencial, mediante la liberación de </a:t>
            </a:r>
            <a:r>
              <a:rPr b="0" i="1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feromonas digitales</a:t>
            </a: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en su ubicación. </a:t>
            </a: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Como una consecuencia la intensidad de las feromonas crea un </a:t>
            </a:r>
            <a:r>
              <a:rPr b="0" i="1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campo potencial espacio-temporal</a:t>
            </a: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atractivo para la coordinación de un enjambre de drones para visitar un objetivo potencial.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ctrTitle"/>
          </p:nvPr>
        </p:nvSpPr>
        <p:spPr>
          <a:xfrm>
            <a:off x="0" y="0"/>
            <a:ext cx="9144000" cy="913199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1" i="0" lang="en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Abstract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94300" y="1099925"/>
            <a:ext cx="8904300" cy="38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❏"/>
            </a:pPr>
            <a:r>
              <a:rPr b="1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Flocking</a:t>
            </a: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ocurre cuando drones están organizados espacialmente en grupos, cuyos miembros tratan de permanecer en un rango entre ellos. </a:t>
            </a: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 este paper presentamos un novedoso y descentralizado modelo para la búsqueda de objetivos, y experimentamos de manera empírica usando una </a:t>
            </a:r>
            <a:r>
              <a:rPr b="1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plataforma de simulación.</a:t>
            </a: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Las diferentes combinaciones de estrategias son revisadas, describiendo su desempeño en una serie de escenarios sinteticos y del mundo real.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ctrTitle"/>
          </p:nvPr>
        </p:nvSpPr>
        <p:spPr>
          <a:xfrm>
            <a:off x="0" y="0"/>
            <a:ext cx="9144000" cy="913199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1" i="0" lang="en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Abstract</a:t>
            </a:r>
          </a:p>
        </p:txBody>
      </p:sp>
      <p:sp>
        <p:nvSpPr>
          <p:cNvPr id="135" name="Shape 135"/>
          <p:cNvSpPr txBox="1"/>
          <p:nvPr/>
        </p:nvSpPr>
        <p:spPr>
          <a:xfrm>
            <a:off x="94300" y="1099925"/>
            <a:ext cx="8904300" cy="38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❏"/>
            </a:pPr>
            <a:r>
              <a:rPr b="1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Flocking</a:t>
            </a: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ocurre cuando drones están organizados espacialmente en grupos, cuyos miembros tratan de permanecer en un rango entre ellos. </a:t>
            </a: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 este paper presentamos un novedoso y descentralizado modelo para la búsqueda de objetivos, y experimentamos de manera empírica usando una </a:t>
            </a:r>
            <a:r>
              <a:rPr b="1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plataforma de simulación.</a:t>
            </a: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Las diferentes combinaciones de estrategias son revisadas, describiendo su desempeño en una serie de escenarios sinteticos y del mundo real.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ctrTitle"/>
          </p:nvPr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1" i="0" lang="en" sz="6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Introducción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ctrTitle"/>
          </p:nvPr>
        </p:nvSpPr>
        <p:spPr>
          <a:xfrm>
            <a:off x="0" y="0"/>
            <a:ext cx="9144000" cy="913199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1" i="0" lang="en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</a:p>
        </p:txBody>
      </p:sp>
      <p:sp>
        <p:nvSpPr>
          <p:cNvPr id="146" name="Shape 146"/>
          <p:cNvSpPr txBox="1"/>
          <p:nvPr/>
        </p:nvSpPr>
        <p:spPr>
          <a:xfrm>
            <a:off x="1228975" y="1500600"/>
            <a:ext cx="6867600" cy="18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ct val="100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Inteligencia Militar</a:t>
            </a: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ct val="100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Reconocimiento, vigilancia y patrullaje</a:t>
            </a: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ct val="100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Monitoreo de Trafico</a:t>
            </a: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ct val="100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Localización de incendios forestales</a:t>
            </a: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ct val="100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Estudios científicos en condiciones peligrosas</a:t>
            </a: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ct val="100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Búsqueda y rescate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79575" y="937550"/>
            <a:ext cx="8904300" cy="500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Uso actual de Drones para :	</a:t>
            </a:r>
          </a:p>
        </p:txBody>
      </p:sp>
      <p:sp>
        <p:nvSpPr>
          <p:cNvPr id="148" name="Shape 148"/>
          <p:cNvSpPr txBox="1"/>
          <p:nvPr/>
        </p:nvSpPr>
        <p:spPr>
          <a:xfrm>
            <a:off x="119850" y="3542175"/>
            <a:ext cx="8904300" cy="500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Ventajas :	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1201675" y="4001700"/>
            <a:ext cx="6867600" cy="10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ct val="100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Barato con respecto a otros medios</a:t>
            </a: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ct val="100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Uso en enjambre</a:t>
            </a: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ct val="100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Configurable (sensores especializados)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ctrTitle"/>
          </p:nvPr>
        </p:nvSpPr>
        <p:spPr>
          <a:xfrm>
            <a:off x="0" y="0"/>
            <a:ext cx="9144000" cy="913199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1" i="0" lang="en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3375" y="1089950"/>
            <a:ext cx="8904300" cy="500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Uso de tecnologías colectivas-cooperativas (enjambre) para problemas escalables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1277875" y="2172900"/>
            <a:ext cx="6867600" cy="10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ct val="100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Robustez (reponerse al perder a un individuo)</a:t>
            </a: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ct val="100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Escalabilidad (realizar grandes tareas)</a:t>
            </a: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ct val="100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Flexibilidad (en entornos y tareas variadas)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375" y="1699550"/>
            <a:ext cx="8904300" cy="500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Ventajas de implementar modelo enjambre en drones: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79575" y="3299750"/>
            <a:ext cx="8904300" cy="500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Cada individuo del enjambre debe actuar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1201675" y="3925500"/>
            <a:ext cx="6867600" cy="10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ct val="100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Actuar con cierto nivel de autonomía</a:t>
            </a: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ct val="100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Realizar solo deteccion local y comunicación</a:t>
            </a: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ct val="100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Operar sin control centralizado o conocimiento global</a:t>
            </a: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ct val="100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Cooperar para lograr tareas globales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ctrTitle"/>
          </p:nvPr>
        </p:nvSpPr>
        <p:spPr>
          <a:xfrm>
            <a:off x="0" y="0"/>
            <a:ext cx="9144000" cy="913199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1" i="0" lang="en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</a:p>
        </p:txBody>
      </p:sp>
      <p:sp>
        <p:nvSpPr>
          <p:cNvPr id="165" name="Shape 165"/>
          <p:cNvSpPr txBox="1"/>
          <p:nvPr/>
        </p:nvSpPr>
        <p:spPr>
          <a:xfrm>
            <a:off x="1259675" y="1818625"/>
            <a:ext cx="6867600" cy="10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ct val="100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Capacidad de comunicación  inalámbrica.</a:t>
            </a: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ct val="100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Capacidad de auto-ubicación (GPS)</a:t>
            </a: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ct val="100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Capacidad para detectar objetivos, capturar muestras.</a:t>
            </a: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ct val="100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Procesador de capacidad de computacion limitada</a:t>
            </a: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ct val="100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Capacidad de evitar obstáculos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3375" y="1013750"/>
            <a:ext cx="8904300" cy="500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Desde punto de vista estructural cada drone está dotado de: 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79575" y="3452150"/>
            <a:ext cx="8904300" cy="500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 mecanismo fundamental para la coordinación enjambre es usar un "marcador" basado en estigmergia (colaboración)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1259675" y="4028425"/>
            <a:ext cx="7760999" cy="10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ct val="100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Individuos dejan información en su entorno en forma de feromona (sustancias volátiles)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ctrTitle"/>
          </p:nvPr>
        </p:nvSpPr>
        <p:spPr>
          <a:xfrm>
            <a:off x="0" y="0"/>
            <a:ext cx="9144000" cy="913199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1" i="0" lang="en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3375" y="1166150"/>
            <a:ext cx="8904300" cy="500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 el dron encuentra un objetivo potencial, deja una porción de feromona (señal) en la ubicación, ésta actúa como atractivo potencial de drones.</a:t>
            </a:r>
          </a:p>
        </p:txBody>
      </p:sp>
      <p:pic>
        <p:nvPicPr>
          <p:cNvPr id="175" name="Shape 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2800" y="3437344"/>
            <a:ext cx="603474" cy="500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48825" y="3383423"/>
            <a:ext cx="1480518" cy="146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32075" y="1666850"/>
            <a:ext cx="1694574" cy="12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28953" y="2085493"/>
            <a:ext cx="922425" cy="687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89078" y="2539668"/>
            <a:ext cx="922425" cy="687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74578" y="2872018"/>
            <a:ext cx="922425" cy="687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69728" y="2443018"/>
            <a:ext cx="922425" cy="687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99953" y="3061568"/>
            <a:ext cx="922425" cy="687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40153" y="3061568"/>
            <a:ext cx="922425" cy="68720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 txBox="1"/>
          <p:nvPr/>
        </p:nvSpPr>
        <p:spPr>
          <a:xfrm>
            <a:off x="1900400" y="4875850"/>
            <a:ext cx="1227899" cy="24419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Acontecimiento</a:t>
            </a:r>
          </a:p>
        </p:txBody>
      </p:sp>
      <p:sp>
        <p:nvSpPr>
          <p:cNvPr id="185" name="Shape 185"/>
          <p:cNvSpPr txBox="1"/>
          <p:nvPr/>
        </p:nvSpPr>
        <p:spPr>
          <a:xfrm>
            <a:off x="4027350" y="3584225"/>
            <a:ext cx="1406400" cy="291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Feromona Digital</a:t>
            </a:r>
          </a:p>
        </p:txBody>
      </p:sp>
      <p:pic>
        <p:nvPicPr>
          <p:cNvPr id="186" name="Shape 18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65625" y="2415036"/>
            <a:ext cx="1227899" cy="59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ctrTitle"/>
          </p:nvPr>
        </p:nvSpPr>
        <p:spPr>
          <a:xfrm>
            <a:off x="0" y="0"/>
            <a:ext cx="9144000" cy="913199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1" i="0" lang="en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</a:p>
        </p:txBody>
      </p:sp>
      <p:sp>
        <p:nvSpPr>
          <p:cNvPr id="192" name="Shape 192"/>
          <p:cNvSpPr txBox="1"/>
          <p:nvPr/>
        </p:nvSpPr>
        <p:spPr>
          <a:xfrm>
            <a:off x="1259675" y="2123425"/>
            <a:ext cx="7780200" cy="10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ct val="100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 tamaño más grande podría atraer a un número desproporcionado de drones.</a:t>
            </a: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ct val="100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 tamano menor no podria atraer a ninguno.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3375" y="1242350"/>
            <a:ext cx="8904300" cy="500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dimensión estructural de una </a:t>
            </a:r>
            <a:r>
              <a:rPr b="1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feromona</a:t>
            </a: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tiene que tener el tamaño medio de un enjambre.</a:t>
            </a:r>
          </a:p>
        </p:txBody>
      </p:sp>
      <p:sp>
        <p:nvSpPr>
          <p:cNvPr id="194" name="Shape 194"/>
          <p:cNvSpPr txBox="1"/>
          <p:nvPr/>
        </p:nvSpPr>
        <p:spPr>
          <a:xfrm>
            <a:off x="79575" y="3909350"/>
            <a:ext cx="8904300" cy="500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Suponemos que se hace mapa de feromonas se construye y mantiene en cada región del espacio de búsqueda, y estarán disponibles en la estación de tierra para drones como una cerebro remoto.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ctrTitle"/>
          </p:nvPr>
        </p:nvSpPr>
        <p:spPr>
          <a:xfrm>
            <a:off x="0" y="0"/>
            <a:ext cx="9144000" cy="913199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1" i="0" lang="en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Análisis del Paper</a:t>
            </a:r>
          </a:p>
        </p:txBody>
      </p:sp>
      <p:sp>
        <p:nvSpPr>
          <p:cNvPr id="62" name="Shape 62"/>
          <p:cNvSpPr txBox="1"/>
          <p:nvPr>
            <p:ph idx="1" type="subTitle"/>
          </p:nvPr>
        </p:nvSpPr>
        <p:spPr>
          <a:xfrm>
            <a:off x="985475" y="1269425"/>
            <a:ext cx="7407000" cy="17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"Combinando estigmergia y movimiento colectivo para coordinar el comportamiento de los enjambres de drones que realizan búsqueda de objetivos"</a:t>
            </a:r>
          </a:p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76200" y="3720825"/>
            <a:ext cx="3425400" cy="706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" sz="30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Presentando en : </a:t>
            </a:r>
          </a:p>
        </p:txBody>
      </p:sp>
      <p:sp>
        <p:nvSpPr>
          <p:cNvPr id="64" name="Shape 64"/>
          <p:cNvSpPr txBox="1"/>
          <p:nvPr/>
        </p:nvSpPr>
        <p:spPr>
          <a:xfrm>
            <a:off x="785675" y="3893925"/>
            <a:ext cx="8411700" cy="75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r>
              <a:rPr b="0" baseline="30000" i="0" lang="en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b="0" i="0" lang="en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Conferencia Internacional en información, inteligencia, sistemas y aplicaciones (IISA), 2015, Corfú, Grecia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ctrTitle"/>
          </p:nvPr>
        </p:nvSpPr>
        <p:spPr>
          <a:xfrm>
            <a:off x="0" y="0"/>
            <a:ext cx="9144000" cy="913199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1" i="0" lang="en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</a:p>
        </p:txBody>
      </p:sp>
      <p:sp>
        <p:nvSpPr>
          <p:cNvPr id="200" name="Shape 200"/>
          <p:cNvSpPr txBox="1"/>
          <p:nvPr/>
        </p:nvSpPr>
        <p:spPr>
          <a:xfrm>
            <a:off x="122350" y="2155786"/>
            <a:ext cx="8904300" cy="500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Flocking(Comportamiento Colectivo) es una estrategia que permite la auto-organización de drones en un enjambres. </a:t>
            </a: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Comportamiento Flocking es un efecto emergente de reglas individuales:</a:t>
            </a:r>
          </a:p>
        </p:txBody>
      </p:sp>
      <p:sp>
        <p:nvSpPr>
          <p:cNvPr id="201" name="Shape 201"/>
          <p:cNvSpPr txBox="1"/>
          <p:nvPr/>
        </p:nvSpPr>
        <p:spPr>
          <a:xfrm>
            <a:off x="763575" y="3418825"/>
            <a:ext cx="8522699" cy="10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ct val="100000"/>
              <a:buFont typeface="Arial"/>
              <a:buChar char="●"/>
            </a:pPr>
            <a:r>
              <a:rPr b="0" i="0" lang="en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Separación (mantener una distancia mınima del enjambre)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ct val="100000"/>
              <a:buFont typeface="Arial"/>
              <a:buChar char="●"/>
            </a:pPr>
            <a:r>
              <a:rPr b="0" i="0" lang="en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Alineación (tendencia a moverse en la misma dirección que los drones cercanos)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ct val="100000"/>
              <a:buFont typeface="Arial"/>
              <a:buChar char="●"/>
            </a:pPr>
            <a:r>
              <a:rPr b="0" i="0" lang="en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Cohesión (tendencia a moverse hacia el enjambre y no separarse mucho)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ctrTitle"/>
          </p:nvPr>
        </p:nvSpPr>
        <p:spPr>
          <a:xfrm>
            <a:off x="0" y="0"/>
            <a:ext cx="9144000" cy="913199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1" i="0" lang="en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</a:p>
        </p:txBody>
      </p:sp>
      <p:sp>
        <p:nvSpPr>
          <p:cNvPr id="207" name="Shape 207"/>
          <p:cNvSpPr txBox="1"/>
          <p:nvPr/>
        </p:nvSpPr>
        <p:spPr>
          <a:xfrm>
            <a:off x="122350" y="2384386"/>
            <a:ext cx="8904300" cy="500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 nuestro enfoque estigmergia y flocking (comportamiento colectivo)  son 2 patrones de comportamiento que deberían trabajar en conjunto con otros patrones de comportamiento básicos como: evitar un obstáculo y reconocer un límite.</a:t>
            </a: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proceso de diseño de una estrategia es de "</a:t>
            </a:r>
            <a:r>
              <a:rPr b="1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abajo hacia arriba</a:t>
            </a: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 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954875" y="3723625"/>
            <a:ext cx="7780200" cy="10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ct val="100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Enfoque a nivel micro (agente)</a:t>
            </a: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ct val="100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Enfoque a nivel macro (enjambre o entidad global).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ctrTitle"/>
          </p:nvPr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1" i="0" lang="en" sz="6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Introducción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ctrTitle"/>
          </p:nvPr>
        </p:nvSpPr>
        <p:spPr>
          <a:xfrm>
            <a:off x="0" y="0"/>
            <a:ext cx="9144000" cy="913199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1" i="0" lang="en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Trabajos Relacionados</a:t>
            </a:r>
          </a:p>
        </p:txBody>
      </p:sp>
      <p:sp>
        <p:nvSpPr>
          <p:cNvPr id="219" name="Shape 219"/>
          <p:cNvSpPr txBox="1"/>
          <p:nvPr/>
        </p:nvSpPr>
        <p:spPr>
          <a:xfrm>
            <a:off x="901800" y="2491200"/>
            <a:ext cx="8234699" cy="18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ct val="100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Utilizar una </a:t>
            </a:r>
            <a:r>
              <a:rPr b="1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sustancia física</a:t>
            </a: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una feromona, que se transmite de </a:t>
            </a:r>
            <a:r>
              <a:rPr b="1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manera indirecta</a:t>
            </a: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entre robots por medio del </a:t>
            </a:r>
            <a:r>
              <a:rPr b="1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medio físico.</a:t>
            </a: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ct val="100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uso de una feromona </a:t>
            </a:r>
            <a:r>
              <a:rPr b="1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digital</a:t>
            </a: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transmitida por la c</a:t>
            </a:r>
            <a:r>
              <a:rPr b="1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omunicación directa</a:t>
            </a: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entre robots.</a:t>
            </a: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ct val="100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uso de una feromona digital, transmitida por una </a:t>
            </a:r>
            <a:r>
              <a:rPr b="1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comunicación indirecta</a:t>
            </a: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entre robots.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79575" y="1166150"/>
            <a:ext cx="8904300" cy="500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 trabajos publicados en el campo se pueden distinguir en tres categorías: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ctrTitle"/>
          </p:nvPr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Diseño de entornos dinámicos y comportamiento del drone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5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5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ctrTitle"/>
          </p:nvPr>
        </p:nvSpPr>
        <p:spPr>
          <a:xfrm>
            <a:off x="0" y="0"/>
            <a:ext cx="9144000" cy="913199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1" i="0" lang="en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Diseño de entornos dinámicos y comportamiento del drone</a:t>
            </a:r>
          </a:p>
        </p:txBody>
      </p:sp>
      <p:sp>
        <p:nvSpPr>
          <p:cNvPr id="231" name="Shape 231"/>
          <p:cNvSpPr txBox="1"/>
          <p:nvPr/>
        </p:nvSpPr>
        <p:spPr>
          <a:xfrm>
            <a:off x="901800" y="2491200"/>
            <a:ext cx="8234699" cy="18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ct val="100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Utilizar una </a:t>
            </a:r>
            <a:r>
              <a:rPr b="1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sustancia física</a:t>
            </a: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una feromona, que se transmite de </a:t>
            </a:r>
            <a:r>
              <a:rPr b="1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manera indirecta</a:t>
            </a: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entre robots por medio del </a:t>
            </a:r>
            <a:r>
              <a:rPr b="1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medio físico.</a:t>
            </a: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ct val="100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uso de una feromona </a:t>
            </a:r>
            <a:r>
              <a:rPr b="1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digital</a:t>
            </a: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transmitida por la c</a:t>
            </a:r>
            <a:r>
              <a:rPr b="1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omunicación directa</a:t>
            </a: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entre robots.</a:t>
            </a: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ct val="100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uso de una feromona digital, transmitida por una </a:t>
            </a:r>
            <a:r>
              <a:rPr b="1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comunicación indirecta</a:t>
            </a: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entre robots (</a:t>
            </a:r>
            <a:r>
              <a:rPr b="1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Enfoque</a:t>
            </a: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</a:p>
        </p:txBody>
      </p:sp>
      <p:sp>
        <p:nvSpPr>
          <p:cNvPr id="232" name="Shape 232"/>
          <p:cNvSpPr txBox="1"/>
          <p:nvPr/>
        </p:nvSpPr>
        <p:spPr>
          <a:xfrm>
            <a:off x="79575" y="1166150"/>
            <a:ext cx="8904300" cy="500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 trabajos publicados en el campo se pueden distinguir en tres categorías: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ctrTitle"/>
          </p:nvPr>
        </p:nvSpPr>
        <p:spPr>
          <a:xfrm>
            <a:off x="0" y="0"/>
            <a:ext cx="9144000" cy="913199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A. La estructura del entorno y la dinámica de feromonas</a:t>
            </a:r>
          </a:p>
        </p:txBody>
      </p:sp>
      <p:sp>
        <p:nvSpPr>
          <p:cNvPr id="238" name="Shape 238"/>
          <p:cNvSpPr txBox="1"/>
          <p:nvPr/>
        </p:nvSpPr>
        <p:spPr>
          <a:xfrm>
            <a:off x="79575" y="1623350"/>
            <a:ext cx="8904300" cy="500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❏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entorno es una rejilla consistente de </a:t>
            </a: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1" baseline="3000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celdas, cada una identificada por un par </a:t>
            </a: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(x, y)</a:t>
            </a: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coordenadas, con  </a:t>
            </a: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(x, y)</a:t>
            </a: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pertenecen a </a:t>
            </a: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[1, .., C].</a:t>
            </a: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 niveles de intensidad de feromonas tienen diferentes gradaciones de grises: la más oscura es la más alta en intensidad.</a:t>
            </a:r>
          </a:p>
        </p:txBody>
      </p:sp>
      <p:pic>
        <p:nvPicPr>
          <p:cNvPr descr="Captura de pantalla 2016-09-25 a las 2.56.33 p.m..png" id="239" name="Shape 2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6650" y="2834199"/>
            <a:ext cx="2491311" cy="276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ctrTitle"/>
          </p:nvPr>
        </p:nvSpPr>
        <p:spPr>
          <a:xfrm>
            <a:off x="0" y="0"/>
            <a:ext cx="9144000" cy="913199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A. La estructura del entorno y la dinámica de feromonas</a:t>
            </a:r>
          </a:p>
        </p:txBody>
      </p:sp>
      <p:pic>
        <p:nvPicPr>
          <p:cNvPr descr="Captura de pantalla 2016-09-25 a las 2.47.26 p.m..png" id="245" name="Shape 2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6025" y="913200"/>
            <a:ext cx="5046298" cy="4230298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 txBox="1"/>
          <p:nvPr/>
        </p:nvSpPr>
        <p:spPr>
          <a:xfrm>
            <a:off x="4637200" y="2150425"/>
            <a:ext cx="4506900" cy="14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 </a:t>
            </a:r>
            <a:r>
              <a:rPr b="1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(a) </a:t>
            </a: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feromona es liberada.</a:t>
            </a: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 </a:t>
            </a:r>
            <a:r>
              <a:rPr b="1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(b) </a:t>
            </a: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feromona es difundida a celdas cercanas, con una constante     </a:t>
            </a: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 </a:t>
            </a:r>
            <a:r>
              <a:rPr b="1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(c-d)</a:t>
            </a: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la feromona se difunde y luego se evapora, para con el tiempo disminuir su intensidad con una constante</a:t>
            </a: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 </a:t>
            </a:r>
            <a:r>
              <a:rPr b="1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(e-f)</a:t>
            </a: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la feromona se evapora</a:t>
            </a:r>
          </a:p>
        </p:txBody>
      </p:sp>
      <p:pic>
        <p:nvPicPr>
          <p:cNvPr id="247" name="Shape 2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53973" y="2266250"/>
            <a:ext cx="867459" cy="3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99700" y="3739500"/>
            <a:ext cx="1048923" cy="309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ctrTitle"/>
          </p:nvPr>
        </p:nvSpPr>
        <p:spPr>
          <a:xfrm>
            <a:off x="0" y="0"/>
            <a:ext cx="9144000" cy="913199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A. La estructura del entorno y la dinámica de feromonas</a:t>
            </a:r>
          </a:p>
        </p:txBody>
      </p:sp>
      <p:sp>
        <p:nvSpPr>
          <p:cNvPr id="254" name="Shape 254"/>
          <p:cNvSpPr txBox="1"/>
          <p:nvPr/>
        </p:nvSpPr>
        <p:spPr>
          <a:xfrm>
            <a:off x="79575" y="1089950"/>
            <a:ext cx="8904300" cy="500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30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❏"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intensidad </a:t>
            </a:r>
            <a:r>
              <a:rPr b="1" i="1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b="0" i="1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1" i="1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la feromona </a:t>
            </a:r>
            <a:r>
              <a:rPr b="1" i="1" lang="en" sz="15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liberada en el instante </a:t>
            </a:r>
            <a:r>
              <a:rPr b="1" i="1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b="0" i="1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1" i="1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en la celda </a:t>
            </a: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(x,y) </a:t>
            </a: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 entonces expresada por la siguiente fórmula:</a:t>
            </a:r>
          </a:p>
        </p:txBody>
      </p:sp>
      <p:pic>
        <p:nvPicPr>
          <p:cNvPr id="255" name="Shape 255"/>
          <p:cNvPicPr preferRelativeResize="0"/>
          <p:nvPr/>
        </p:nvPicPr>
        <p:blipFill rotWithShape="1">
          <a:blip r:embed="rId3">
            <a:alphaModFix/>
          </a:blip>
          <a:srcRect b="-12485" l="0" r="0" t="0"/>
          <a:stretch/>
        </p:blipFill>
        <p:spPr>
          <a:xfrm>
            <a:off x="287125" y="1705300"/>
            <a:ext cx="8780174" cy="686624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56" name="Shape 256"/>
          <p:cNvSpPr txBox="1"/>
          <p:nvPr/>
        </p:nvSpPr>
        <p:spPr>
          <a:xfrm>
            <a:off x="1468550" y="2585050"/>
            <a:ext cx="5386800" cy="500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cte de velocidad de difusión.</a:t>
            </a:r>
          </a:p>
        </p:txBody>
      </p:sp>
      <p:pic>
        <p:nvPicPr>
          <p:cNvPr id="257" name="Shape 257"/>
          <p:cNvPicPr preferRelativeResize="0"/>
          <p:nvPr/>
        </p:nvPicPr>
        <p:blipFill rotWithShape="1">
          <a:blip r:embed="rId4">
            <a:alphaModFix/>
          </a:blip>
          <a:srcRect b="0" l="0" r="74903" t="0"/>
          <a:stretch/>
        </p:blipFill>
        <p:spPr>
          <a:xfrm>
            <a:off x="1380024" y="2733125"/>
            <a:ext cx="147649" cy="20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/>
          <p:cNvPicPr preferRelativeResize="0"/>
          <p:nvPr/>
        </p:nvPicPr>
        <p:blipFill rotWithShape="1">
          <a:blip r:embed="rId5">
            <a:alphaModFix/>
          </a:blip>
          <a:srcRect b="0" l="0" r="79245" t="0"/>
          <a:stretch/>
        </p:blipFill>
        <p:spPr>
          <a:xfrm>
            <a:off x="4896125" y="2640505"/>
            <a:ext cx="202124" cy="287368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Shape 259"/>
          <p:cNvSpPr txBox="1"/>
          <p:nvPr/>
        </p:nvSpPr>
        <p:spPr>
          <a:xfrm>
            <a:off x="4940750" y="2544325"/>
            <a:ext cx="5386800" cy="500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cte de velocidad de evaporación</a:t>
            </a:r>
          </a:p>
        </p:txBody>
      </p:sp>
      <p:pic>
        <p:nvPicPr>
          <p:cNvPr id="260" name="Shape 2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75145" y="3392800"/>
            <a:ext cx="1482426" cy="2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11775" y="3009550"/>
            <a:ext cx="1762625" cy="28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 txBox="1"/>
          <p:nvPr/>
        </p:nvSpPr>
        <p:spPr>
          <a:xfrm>
            <a:off x="3138550" y="2892100"/>
            <a:ext cx="6695400" cy="500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cantidad restante después de difundir a celdas cercanas 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2757550" y="3273100"/>
            <a:ext cx="6695400" cy="500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depósitos adicionales hechos en el intervalo</a:t>
            </a:r>
          </a:p>
        </p:txBody>
      </p:sp>
      <p:pic>
        <p:nvPicPr>
          <p:cNvPr id="264" name="Shape 26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48349" y="3411475"/>
            <a:ext cx="690328" cy="2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Shape 26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913050" y="4154098"/>
            <a:ext cx="5143224" cy="913199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66" name="Shape 26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16200" y="3716267"/>
            <a:ext cx="1101000" cy="26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Shape 267"/>
          <p:cNvSpPr txBox="1"/>
          <p:nvPr/>
        </p:nvSpPr>
        <p:spPr>
          <a:xfrm>
            <a:off x="2376550" y="3577900"/>
            <a:ext cx="5747099" cy="500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feromona de entrada difundida desde todas las cercanas celdas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-24700" y="4295400"/>
            <a:ext cx="2804699" cy="1087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formula en rojo al ser multiplicada por "epsilon" es la evaporacion.</a:t>
            </a: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 celdas vecinas propaga la porcion δ de su feromona a la celda (x, y) en cada ciclo de actualizacion.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type="ctrTitle"/>
          </p:nvPr>
        </p:nvSpPr>
        <p:spPr>
          <a:xfrm>
            <a:off x="0" y="0"/>
            <a:ext cx="9144000" cy="913199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B. El comportamiento del Drone</a:t>
            </a:r>
          </a:p>
        </p:txBody>
      </p:sp>
      <p:sp>
        <p:nvSpPr>
          <p:cNvPr id="274" name="Shape 274"/>
          <p:cNvSpPr txBox="1"/>
          <p:nvPr/>
        </p:nvSpPr>
        <p:spPr>
          <a:xfrm>
            <a:off x="79575" y="1699550"/>
            <a:ext cx="8904300" cy="500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Básicamente, en cada ciclo de actualización (en lo sucesivo denominada señal), el comportamiento del drone se estructura en una lógica de tres capas, donde cada capa implementa un comportamiento básico:</a:t>
            </a:r>
          </a:p>
        </p:txBody>
      </p:sp>
      <p:sp>
        <p:nvSpPr>
          <p:cNvPr id="275" name="Shape 275"/>
          <p:cNvSpPr txBox="1"/>
          <p:nvPr/>
        </p:nvSpPr>
        <p:spPr>
          <a:xfrm>
            <a:off x="1412200" y="2495800"/>
            <a:ext cx="8234699" cy="18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ct val="100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Vuelo aleatorio (exploración)  - capa baja.</a:t>
            </a: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ct val="100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Feromona basada en coordinación (explotación) - capa media.</a:t>
            </a: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ct val="100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Evitar objetos/límites y liberación de feromonas - capa alta.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ctrTitle"/>
          </p:nvPr>
        </p:nvSpPr>
        <p:spPr>
          <a:xfrm>
            <a:off x="0" y="0"/>
            <a:ext cx="9144000" cy="913199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1" i="0" lang="en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Análisis del Paper</a:t>
            </a:r>
          </a:p>
        </p:txBody>
      </p:sp>
      <p:sp>
        <p:nvSpPr>
          <p:cNvPr id="70" name="Shape 70"/>
          <p:cNvSpPr txBox="1"/>
          <p:nvPr>
            <p:ph idx="1" type="subTitle"/>
          </p:nvPr>
        </p:nvSpPr>
        <p:spPr>
          <a:xfrm>
            <a:off x="76200" y="2914200"/>
            <a:ext cx="3425400" cy="706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" sz="30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Autores : </a:t>
            </a:r>
          </a:p>
        </p:txBody>
      </p:sp>
      <p:sp>
        <p:nvSpPr>
          <p:cNvPr id="71" name="Shape 71"/>
          <p:cNvSpPr txBox="1"/>
          <p:nvPr/>
        </p:nvSpPr>
        <p:spPr>
          <a:xfrm>
            <a:off x="785675" y="3561700"/>
            <a:ext cx="3132300" cy="10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Mario G. C. A. Cimino</a:t>
            </a: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Alessandro Lazzeri</a:t>
            </a: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Gigliola Vaglini</a:t>
            </a:r>
          </a:p>
        </p:txBody>
      </p:sp>
      <p:sp>
        <p:nvSpPr>
          <p:cNvPr id="72" name="Shape 72"/>
          <p:cNvSpPr txBox="1"/>
          <p:nvPr/>
        </p:nvSpPr>
        <p:spPr>
          <a:xfrm>
            <a:off x="4848325" y="3282400"/>
            <a:ext cx="4284600" cy="14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ct val="25000"/>
              <a:buFont typeface="Arial"/>
              <a:buNone/>
            </a:pPr>
            <a:r>
              <a:rPr b="0" i="0" lang="en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mario.cimino@unipi.it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ct val="25000"/>
              <a:buFont typeface="Arial"/>
              <a:buNone/>
            </a:pPr>
            <a:r>
              <a:rPr b="0" i="0" lang="en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alessandro.lazzeri@for.unipi.it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ct val="25000"/>
              <a:buFont typeface="Arial"/>
              <a:buNone/>
            </a:pPr>
            <a:r>
              <a:rPr b="0" i="0" lang="en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gigliola.vaglini@unipi.it</a:t>
            </a:r>
          </a:p>
        </p:txBody>
      </p:sp>
      <p:sp>
        <p:nvSpPr>
          <p:cNvPr id="73" name="Shape 73"/>
          <p:cNvSpPr txBox="1"/>
          <p:nvPr/>
        </p:nvSpPr>
        <p:spPr>
          <a:xfrm>
            <a:off x="1165050" y="969500"/>
            <a:ext cx="6813900" cy="20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Department of Information Engineering</a:t>
            </a: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University of Pisa</a:t>
            </a: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Pisa, Italy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type="ctrTitle"/>
          </p:nvPr>
        </p:nvSpPr>
        <p:spPr>
          <a:xfrm>
            <a:off x="0" y="0"/>
            <a:ext cx="9144000" cy="913199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B. El comportamiento del Drone</a:t>
            </a:r>
          </a:p>
        </p:txBody>
      </p:sp>
      <p:pic>
        <p:nvPicPr>
          <p:cNvPr id="281" name="Shape 281"/>
          <p:cNvPicPr preferRelativeResize="0"/>
          <p:nvPr/>
        </p:nvPicPr>
        <p:blipFill rotWithShape="1">
          <a:blip r:embed="rId3">
            <a:alphaModFix/>
          </a:blip>
          <a:srcRect b="7652" l="0" r="0" t="1784"/>
          <a:stretch/>
        </p:blipFill>
        <p:spPr>
          <a:xfrm>
            <a:off x="238575" y="913375"/>
            <a:ext cx="3828895" cy="423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Shape 282"/>
          <p:cNvPicPr preferRelativeResize="0"/>
          <p:nvPr/>
        </p:nvPicPr>
        <p:blipFill rotWithShape="1">
          <a:blip r:embed="rId3">
            <a:alphaModFix/>
          </a:blip>
          <a:srcRect b="0" l="0" r="5962" t="94742"/>
          <a:stretch/>
        </p:blipFill>
        <p:spPr>
          <a:xfrm>
            <a:off x="4000750" y="959424"/>
            <a:ext cx="3965224" cy="270398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/>
          <p:nvPr/>
        </p:nvSpPr>
        <p:spPr>
          <a:xfrm>
            <a:off x="4695000" y="1806550"/>
            <a:ext cx="664499" cy="27029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Shape 284"/>
          <p:cNvSpPr/>
          <p:nvPr/>
        </p:nvSpPr>
        <p:spPr>
          <a:xfrm>
            <a:off x="4715200" y="2308500"/>
            <a:ext cx="644400" cy="2702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Shape 285"/>
          <p:cNvSpPr txBox="1"/>
          <p:nvPr/>
        </p:nvSpPr>
        <p:spPr>
          <a:xfrm>
            <a:off x="5398800" y="1691350"/>
            <a:ext cx="3745199" cy="500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Representa una actividad (procedimiento)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5398800" y="2224750"/>
            <a:ext cx="3745199" cy="500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Representa un objeto, dato entrada/salida (un parámetro)</a:t>
            </a:r>
          </a:p>
        </p:txBody>
      </p:sp>
      <p:cxnSp>
        <p:nvCxnSpPr>
          <p:cNvPr id="287" name="Shape 287"/>
          <p:cNvCxnSpPr/>
          <p:nvPr/>
        </p:nvCxnSpPr>
        <p:spPr>
          <a:xfrm>
            <a:off x="4812625" y="2965925"/>
            <a:ext cx="540899" cy="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lg" w="lg" type="triangle"/>
          </a:ln>
        </p:spPr>
      </p:cxnSp>
      <p:cxnSp>
        <p:nvCxnSpPr>
          <p:cNvPr id="288" name="Shape 288"/>
          <p:cNvCxnSpPr/>
          <p:nvPr/>
        </p:nvCxnSpPr>
        <p:spPr>
          <a:xfrm>
            <a:off x="4736425" y="3270725"/>
            <a:ext cx="540899" cy="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289" name="Shape 289"/>
          <p:cNvSpPr txBox="1"/>
          <p:nvPr/>
        </p:nvSpPr>
        <p:spPr>
          <a:xfrm>
            <a:off x="5322600" y="2758150"/>
            <a:ext cx="3745199" cy="500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Flujos de datos</a:t>
            </a:r>
          </a:p>
        </p:txBody>
      </p:sp>
      <p:sp>
        <p:nvSpPr>
          <p:cNvPr id="290" name="Shape 290"/>
          <p:cNvSpPr txBox="1"/>
          <p:nvPr/>
        </p:nvSpPr>
        <p:spPr>
          <a:xfrm>
            <a:off x="5322600" y="2986750"/>
            <a:ext cx="3745199" cy="500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Flujos de control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5322600" y="3443950"/>
            <a:ext cx="3745199" cy="500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 carriles horizontales = componentes fisicos y logicos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ctrTitle"/>
          </p:nvPr>
        </p:nvSpPr>
        <p:spPr>
          <a:xfrm>
            <a:off x="0" y="0"/>
            <a:ext cx="9144000" cy="913199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B. El comportamiento del Drone</a:t>
            </a:r>
          </a:p>
        </p:txBody>
      </p:sp>
      <p:sp>
        <p:nvSpPr>
          <p:cNvPr id="297" name="Shape 297"/>
          <p:cNvSpPr txBox="1"/>
          <p:nvPr/>
        </p:nvSpPr>
        <p:spPr>
          <a:xfrm>
            <a:off x="68050" y="974625"/>
            <a:ext cx="8904300" cy="500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Más precisamente, cada unidad de período del drone realiza en paralelo:</a:t>
            </a:r>
          </a:p>
        </p:txBody>
      </p:sp>
      <p:sp>
        <p:nvSpPr>
          <p:cNvPr id="298" name="Shape 298"/>
          <p:cNvSpPr txBox="1"/>
          <p:nvPr/>
        </p:nvSpPr>
        <p:spPr>
          <a:xfrm>
            <a:off x="608275" y="1447975"/>
            <a:ext cx="8218799" cy="1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ct val="100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Detección de objetivos, para luego liberar feromonas.</a:t>
            </a: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ct val="100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Detección de objetos y límites cercanos.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1311775" y="3143275"/>
            <a:ext cx="7743900" cy="1435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Arial"/>
              <a:buChar char="❏"/>
            </a:pPr>
            <a:r>
              <a:rPr b="0" i="0" lang="en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 hay una </a:t>
            </a:r>
            <a:r>
              <a:rPr b="1" i="0" lang="en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dirección libre siguen adelante</a:t>
            </a: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Arial"/>
              <a:buChar char="❏"/>
            </a:pPr>
            <a:r>
              <a:rPr b="0" i="0" lang="en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 no hay objetos cercanos detectados, los drones tratan de </a:t>
            </a:r>
            <a:r>
              <a:rPr b="1" i="0" lang="en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detectar feromonas</a:t>
            </a:r>
            <a:r>
              <a:rPr b="0" i="0" lang="en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y, si se detecta, apunta hacia la intensidad máxima de la misma (el drone es capaz de detectar las feromonas en la detección de feromonas a π distancia)</a:t>
            </a: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Arial"/>
              <a:buChar char="❏"/>
            </a:pPr>
            <a:r>
              <a:rPr b="0" i="0" lang="en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 no se detecta la feromona, el drone intenta detectar drones que lo rodean con el fin de apuntar hacia el grupo. Por último, si no hay drones cerca, realiza un </a:t>
            </a:r>
            <a:r>
              <a:rPr b="1" i="0" lang="en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giro al azar</a:t>
            </a:r>
            <a:r>
              <a:rPr b="0" i="0" lang="en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y seguir adelante.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ctrTitle"/>
          </p:nvPr>
        </p:nvSpPr>
        <p:spPr>
          <a:xfrm>
            <a:off x="0" y="0"/>
            <a:ext cx="9144000" cy="913199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B. El comportamiento del Drone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68050" y="1050825"/>
            <a:ext cx="8904300" cy="500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17647"/>
              <a:buFont typeface="Arial"/>
              <a:buChar char="❏"/>
            </a:pPr>
            <a:r>
              <a:rPr b="0" i="0" lang="en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 el comportamiento de agrupamiento, el drone toma en cuenta únicamente los drones dentro de un radio de visibilidad de agrupamiento (ρ)</a:t>
            </a:r>
          </a:p>
        </p:txBody>
      </p:sp>
      <p:pic>
        <p:nvPicPr>
          <p:cNvPr id="306" name="Shape 3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9900" y="1765349"/>
            <a:ext cx="6301573" cy="3247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type="ctrTitle"/>
          </p:nvPr>
        </p:nvSpPr>
        <p:spPr>
          <a:xfrm>
            <a:off x="0" y="0"/>
            <a:ext cx="9144000" cy="913199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B. El comportamiento del Drone</a:t>
            </a:r>
          </a:p>
        </p:txBody>
      </p:sp>
      <p:pic>
        <p:nvPicPr>
          <p:cNvPr id="312" name="Shape 312"/>
          <p:cNvPicPr preferRelativeResize="0"/>
          <p:nvPr/>
        </p:nvPicPr>
        <p:blipFill rotWithShape="1">
          <a:blip r:embed="rId3">
            <a:alphaModFix/>
          </a:blip>
          <a:srcRect b="1060" l="0" r="0" t="3318"/>
          <a:stretch/>
        </p:blipFill>
        <p:spPr>
          <a:xfrm>
            <a:off x="1378625" y="963750"/>
            <a:ext cx="6166699" cy="417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type="ctrTitle"/>
          </p:nvPr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1" i="0" lang="en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Estudios Experimentales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5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5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5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type="ctrTitle"/>
          </p:nvPr>
        </p:nvSpPr>
        <p:spPr>
          <a:xfrm>
            <a:off x="0" y="0"/>
            <a:ext cx="9144000" cy="913199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Estudios Experimentales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119850" y="1811800"/>
            <a:ext cx="8904300" cy="500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modelo propuesto se ha implementado en ”NetLogo”, una plataforma para la simulación de la inteligencia de enjambre. </a:t>
            </a: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 evaluar la eficacia del enfoque propuesto, hemos evaluado el rendimiento del modelo de los tres comportamientos bá́sicos: 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1311775" y="3219475"/>
            <a:ext cx="7743900" cy="1435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Arial"/>
              <a:buChar char="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Vuelo aleatorio (”R de random”)</a:t>
            </a: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Arial"/>
              <a:buChar char="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comportamiento estigmergético (”S de stigmergic”)</a:t>
            </a: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Arial"/>
              <a:buChar char="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comportamiento estigmergetico y de agrupación (flocking) (”S + F”).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>
            <p:ph type="ctrTitle"/>
          </p:nvPr>
        </p:nvSpPr>
        <p:spPr>
          <a:xfrm>
            <a:off x="0" y="0"/>
            <a:ext cx="9144000" cy="913199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Estudios Experimentales</a:t>
            </a:r>
          </a:p>
        </p:txBody>
      </p:sp>
      <p:pic>
        <p:nvPicPr>
          <p:cNvPr id="330" name="Shape 3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35749"/>
            <a:ext cx="5445708" cy="383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Shape 3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70198" y="1488150"/>
            <a:ext cx="3482799" cy="3482799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Shape 332"/>
          <p:cNvSpPr txBox="1"/>
          <p:nvPr/>
        </p:nvSpPr>
        <p:spPr>
          <a:xfrm>
            <a:off x="3706475" y="973250"/>
            <a:ext cx="1863600" cy="392399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NetLogo 5.3.1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ctrTitle"/>
          </p:nvPr>
        </p:nvSpPr>
        <p:spPr>
          <a:xfrm>
            <a:off x="0" y="0"/>
            <a:ext cx="9144000" cy="913199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Estudios Experimentales</a:t>
            </a:r>
          </a:p>
        </p:txBody>
      </p:sp>
      <p:sp>
        <p:nvSpPr>
          <p:cNvPr id="338" name="Shape 338"/>
          <p:cNvSpPr txBox="1"/>
          <p:nvPr/>
        </p:nvSpPr>
        <p:spPr>
          <a:xfrm>
            <a:off x="119850" y="2269000"/>
            <a:ext cx="8904300" cy="500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ct val="100000"/>
              <a:buFont typeface="Arial"/>
              <a:buChar char="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 cada experimento, 10 ensayos se han llevado a cabo, mediante el uso como un indicador de rendimiento del tiempo necesario para detectar el 95% de los objetivos en el escenario.</a:t>
            </a: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ct val="100000"/>
              <a:buFont typeface="Arial"/>
              <a:buChar char="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Hemos probado el modelo en 5 escenarios diferentes. </a:t>
            </a: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Shape 339"/>
          <p:cNvSpPr txBox="1"/>
          <p:nvPr/>
        </p:nvSpPr>
        <p:spPr>
          <a:xfrm>
            <a:off x="1495875" y="3125875"/>
            <a:ext cx="7743900" cy="1435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Forest (Bosque)</a:t>
            </a: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Field (Campo)</a:t>
            </a: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Urban (Urbano)</a:t>
            </a: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Rural Mines (Minas Rurales)</a:t>
            </a: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Urban Mines (Minas Urbanas)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type="ctrTitle"/>
          </p:nvPr>
        </p:nvSpPr>
        <p:spPr>
          <a:xfrm>
            <a:off x="0" y="0"/>
            <a:ext cx="9144000" cy="913199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Estudios Experimentales</a:t>
            </a:r>
          </a:p>
        </p:txBody>
      </p:sp>
      <p:pic>
        <p:nvPicPr>
          <p:cNvPr id="345" name="Shape 345"/>
          <p:cNvPicPr preferRelativeResize="0"/>
          <p:nvPr/>
        </p:nvPicPr>
        <p:blipFill rotWithShape="1">
          <a:blip r:embed="rId3">
            <a:alphaModFix/>
          </a:blip>
          <a:srcRect b="18050" l="0" r="0" t="2433"/>
          <a:stretch/>
        </p:blipFill>
        <p:spPr>
          <a:xfrm>
            <a:off x="-4275" y="899050"/>
            <a:ext cx="5845899" cy="424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Shape 346"/>
          <p:cNvPicPr preferRelativeResize="0"/>
          <p:nvPr/>
        </p:nvPicPr>
        <p:blipFill rotWithShape="1">
          <a:blip r:embed="rId3">
            <a:alphaModFix/>
          </a:blip>
          <a:srcRect b="0" l="2666" r="0" t="88698"/>
          <a:stretch/>
        </p:blipFill>
        <p:spPr>
          <a:xfrm>
            <a:off x="5603775" y="2980249"/>
            <a:ext cx="3440498" cy="364774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Shape 347"/>
          <p:cNvSpPr txBox="1"/>
          <p:nvPr/>
        </p:nvSpPr>
        <p:spPr>
          <a:xfrm>
            <a:off x="3831725" y="2144600"/>
            <a:ext cx="1852800" cy="20279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Shape 348"/>
          <p:cNvSpPr txBox="1"/>
          <p:nvPr/>
        </p:nvSpPr>
        <p:spPr>
          <a:xfrm>
            <a:off x="3831675" y="2830400"/>
            <a:ext cx="1852800" cy="20279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Shape 349"/>
          <p:cNvSpPr txBox="1"/>
          <p:nvPr/>
        </p:nvSpPr>
        <p:spPr>
          <a:xfrm>
            <a:off x="3831725" y="3516200"/>
            <a:ext cx="1852800" cy="20279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Shape 350"/>
          <p:cNvSpPr txBox="1"/>
          <p:nvPr/>
        </p:nvSpPr>
        <p:spPr>
          <a:xfrm>
            <a:off x="3831675" y="4125800"/>
            <a:ext cx="1852800" cy="20279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Shape 351"/>
          <p:cNvSpPr txBox="1"/>
          <p:nvPr/>
        </p:nvSpPr>
        <p:spPr>
          <a:xfrm>
            <a:off x="3831675" y="4354400"/>
            <a:ext cx="2312399" cy="20279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Shape 352"/>
          <p:cNvSpPr txBox="1"/>
          <p:nvPr/>
        </p:nvSpPr>
        <p:spPr>
          <a:xfrm>
            <a:off x="6120475" y="4164450"/>
            <a:ext cx="3000000" cy="91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Este resultado podría atribuirse al hecho de que el mapa Minas urbana tiene un muy complejo diseño de obstáculos, que hace que la navegación agrupada difíıcil y difícil la estrategia de coordinació́n. Vale la pena señalar que todos los escenarios se han procesado mediante el uso de un propósito de parametrización general.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type="ctrTitle"/>
          </p:nvPr>
        </p:nvSpPr>
        <p:spPr>
          <a:xfrm>
            <a:off x="0" y="0"/>
            <a:ext cx="9144000" cy="913199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Estudios Experimentales</a:t>
            </a:r>
          </a:p>
        </p:txBody>
      </p:sp>
      <p:pic>
        <p:nvPicPr>
          <p:cNvPr id="358" name="Shape 358"/>
          <p:cNvPicPr preferRelativeResize="0"/>
          <p:nvPr/>
        </p:nvPicPr>
        <p:blipFill rotWithShape="1">
          <a:blip r:embed="rId3">
            <a:alphaModFix/>
          </a:blip>
          <a:srcRect b="7349" l="0" r="0" t="37642"/>
          <a:stretch/>
        </p:blipFill>
        <p:spPr>
          <a:xfrm>
            <a:off x="4658325" y="1484375"/>
            <a:ext cx="4305334" cy="31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Shape 359"/>
          <p:cNvPicPr preferRelativeResize="0"/>
          <p:nvPr/>
        </p:nvPicPr>
        <p:blipFill rotWithShape="1">
          <a:blip r:embed="rId3">
            <a:alphaModFix/>
          </a:blip>
          <a:srcRect b="0" l="0" r="0" t="93515"/>
          <a:stretch/>
        </p:blipFill>
        <p:spPr>
          <a:xfrm>
            <a:off x="2623175" y="4667375"/>
            <a:ext cx="4547299" cy="38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Shape 360"/>
          <p:cNvPicPr preferRelativeResize="0"/>
          <p:nvPr/>
        </p:nvPicPr>
        <p:blipFill rotWithShape="1">
          <a:blip r:embed="rId3">
            <a:alphaModFix/>
          </a:blip>
          <a:srcRect b="62303" l="0" r="0" t="0"/>
          <a:stretch/>
        </p:blipFill>
        <p:spPr>
          <a:xfrm>
            <a:off x="138075" y="2142700"/>
            <a:ext cx="5007698" cy="24866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1" name="Shape 361"/>
          <p:cNvCxnSpPr/>
          <p:nvPr/>
        </p:nvCxnSpPr>
        <p:spPr>
          <a:xfrm>
            <a:off x="4922050" y="1642400"/>
            <a:ext cx="11400" cy="29226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" name="Shape 362"/>
          <p:cNvCxnSpPr/>
          <p:nvPr/>
        </p:nvCxnSpPr>
        <p:spPr>
          <a:xfrm rot="10800000">
            <a:off x="5162175" y="4565100"/>
            <a:ext cx="3352799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Shape 363"/>
          <p:cNvCxnSpPr/>
          <p:nvPr/>
        </p:nvCxnSpPr>
        <p:spPr>
          <a:xfrm rot="10800000">
            <a:off x="1222700" y="1556175"/>
            <a:ext cx="227099" cy="894899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364" name="Shape 364"/>
          <p:cNvSpPr txBox="1"/>
          <p:nvPr/>
        </p:nvSpPr>
        <p:spPr>
          <a:xfrm>
            <a:off x="112250" y="1062975"/>
            <a:ext cx="2220899" cy="49319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Estado inicial, con 80 drones repartidos en 4 enjambres</a:t>
            </a:r>
          </a:p>
        </p:txBody>
      </p:sp>
      <p:sp>
        <p:nvSpPr>
          <p:cNvPr id="365" name="Shape 365"/>
          <p:cNvSpPr txBox="1"/>
          <p:nvPr/>
        </p:nvSpPr>
        <p:spPr>
          <a:xfrm>
            <a:off x="6923100" y="989400"/>
            <a:ext cx="2220899" cy="913199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 formaciones estigmetricas en tres diferentes objetivos. En la parte inferior derecha se puede observar que una formacion estigmergetica atrajo a un enjambre de drones</a:t>
            </a:r>
          </a:p>
        </p:txBody>
      </p:sp>
      <p:cxnSp>
        <p:nvCxnSpPr>
          <p:cNvPr id="366" name="Shape 366"/>
          <p:cNvCxnSpPr/>
          <p:nvPr/>
        </p:nvCxnSpPr>
        <p:spPr>
          <a:xfrm flipH="1" rot="10800000">
            <a:off x="8192775" y="2036575"/>
            <a:ext cx="425700" cy="828599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ctrTitle"/>
          </p:nvPr>
        </p:nvSpPr>
        <p:spPr>
          <a:xfrm>
            <a:off x="0" y="0"/>
            <a:ext cx="9144000" cy="913199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1" i="0" lang="en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Drones</a:t>
            </a:r>
          </a:p>
        </p:txBody>
      </p:sp>
      <p:pic>
        <p:nvPicPr>
          <p:cNvPr id="79" name="Shape 79"/>
          <p:cNvPicPr preferRelativeResize="0"/>
          <p:nvPr/>
        </p:nvPicPr>
        <p:blipFill/>
        <p:spPr>
          <a:xfrm>
            <a:off x="762000" y="961900"/>
            <a:ext cx="7525398" cy="5090324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/>
          <p:nvPr>
            <p:ph type="ctrTitle"/>
          </p:nvPr>
        </p:nvSpPr>
        <p:spPr>
          <a:xfrm>
            <a:off x="0" y="0"/>
            <a:ext cx="9144000" cy="913199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Estudios Experimentales</a:t>
            </a:r>
          </a:p>
        </p:txBody>
      </p:sp>
      <p:pic>
        <p:nvPicPr>
          <p:cNvPr id="372" name="Shape 372"/>
          <p:cNvPicPr preferRelativeResize="0"/>
          <p:nvPr/>
        </p:nvPicPr>
        <p:blipFill rotWithShape="1">
          <a:blip r:embed="rId3">
            <a:alphaModFix/>
          </a:blip>
          <a:srcRect b="37706" l="0" r="0" t="0"/>
          <a:stretch/>
        </p:blipFill>
        <p:spPr>
          <a:xfrm>
            <a:off x="115308" y="908850"/>
            <a:ext cx="4319915" cy="4230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Shape 373"/>
          <p:cNvPicPr preferRelativeResize="0"/>
          <p:nvPr/>
        </p:nvPicPr>
        <p:blipFill rotWithShape="1">
          <a:blip r:embed="rId3">
            <a:alphaModFix/>
          </a:blip>
          <a:srcRect b="0" l="0" r="0" t="61750"/>
          <a:stretch/>
        </p:blipFill>
        <p:spPr>
          <a:xfrm>
            <a:off x="4179275" y="2049225"/>
            <a:ext cx="4696750" cy="2824098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Shape 374"/>
          <p:cNvSpPr txBox="1"/>
          <p:nvPr/>
        </p:nvSpPr>
        <p:spPr>
          <a:xfrm>
            <a:off x="3452275" y="4890350"/>
            <a:ext cx="3820199" cy="248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Minas en zonas cercanas a Sarajevo, en Bosnia-Herzegovina.</a:t>
            </a:r>
          </a:p>
        </p:txBody>
      </p:sp>
      <p:sp>
        <p:nvSpPr>
          <p:cNvPr id="375" name="Shape 375"/>
          <p:cNvSpPr txBox="1"/>
          <p:nvPr/>
        </p:nvSpPr>
        <p:spPr>
          <a:xfrm>
            <a:off x="1996525" y="2258125"/>
            <a:ext cx="457200" cy="24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S+F</a:t>
            </a:r>
          </a:p>
        </p:txBody>
      </p:sp>
      <p:sp>
        <p:nvSpPr>
          <p:cNvPr id="376" name="Shape 376"/>
          <p:cNvSpPr txBox="1"/>
          <p:nvPr/>
        </p:nvSpPr>
        <p:spPr>
          <a:xfrm>
            <a:off x="1996525" y="4236475"/>
            <a:ext cx="457200" cy="24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S+F</a:t>
            </a:r>
          </a:p>
        </p:txBody>
      </p:sp>
      <p:sp>
        <p:nvSpPr>
          <p:cNvPr id="377" name="Shape 377"/>
          <p:cNvSpPr txBox="1"/>
          <p:nvPr/>
        </p:nvSpPr>
        <p:spPr>
          <a:xfrm>
            <a:off x="6111775" y="1024612"/>
            <a:ext cx="3000000" cy="91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Este resultado podría atribuirse al hecho de que el mapa Minas urbana tiene un muy complejo diseño de obstáculos, que hace que la navegación agrupada difíıcil y difícil la estrategia de coordinació́n. Vale la pena señalar que todos los escenarios se han procesado mediante el uso de un propósito de parametrización general.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Shape 3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2024" y="0"/>
            <a:ext cx="262959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type="ctrTitle"/>
          </p:nvPr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1" i="0" lang="en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Conclusiones y Trabajos Futuros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5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5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5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/>
          <p:nvPr>
            <p:ph type="ctrTitle"/>
          </p:nvPr>
        </p:nvSpPr>
        <p:spPr>
          <a:xfrm>
            <a:off x="0" y="0"/>
            <a:ext cx="9144000" cy="913199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Conclusiones y Trabajos Futuros</a:t>
            </a:r>
          </a:p>
        </p:txBody>
      </p:sp>
      <p:sp>
        <p:nvSpPr>
          <p:cNvPr id="393" name="Shape 393"/>
          <p:cNvSpPr txBox="1"/>
          <p:nvPr/>
        </p:nvSpPr>
        <p:spPr>
          <a:xfrm>
            <a:off x="119850" y="2536700"/>
            <a:ext cx="8904300" cy="500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 este paper, presentamos una nueva estrategia de enjambre, basada en estigmergia y comportamiento de agrupacion (flocking behaviors). </a:t>
            </a: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enfoque utiliza estigmergia para atraer drones en las áreas con objetivos potenciales y emplea agrupación (flocking) para organizar drones en enjambres. </a:t>
            </a: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 resultados simulados en escenarios sintéticos y reales han demostrado los beneficios de estigmergia y agrupación (flocking). 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/>
          <p:nvPr>
            <p:ph type="ctrTitle"/>
          </p:nvPr>
        </p:nvSpPr>
        <p:spPr>
          <a:xfrm>
            <a:off x="0" y="0"/>
            <a:ext cx="9144000" cy="913199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Conclusiones y Trabajos Futuros</a:t>
            </a:r>
          </a:p>
        </p:txBody>
      </p:sp>
      <p:sp>
        <p:nvSpPr>
          <p:cNvPr id="399" name="Shape 399"/>
          <p:cNvSpPr txBox="1"/>
          <p:nvPr/>
        </p:nvSpPr>
        <p:spPr>
          <a:xfrm>
            <a:off x="119850" y="2765300"/>
            <a:ext cx="8904300" cy="500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mecanismo general se puede mejorar si los parámetros estructurales están sintonizados correctamente para el escenario dado. </a:t>
            </a: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determinación de estos parámetros correctos no es una tarea sencilla ya que las diferentes áreas tienen diferentes características. </a:t>
            </a: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 lo tanto, una afinación apropiada para adaptar los parámetros al área de búsqueda específica es deseable para hacer la búsqueda más eficaz. </a:t>
            </a: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 este fin, utilizar una estrategia de optimización de parámetros se considera una actividad de investigación clave para los futuros trabajos.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/>
          <p:nvPr>
            <p:ph type="ctrTitle"/>
          </p:nvPr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1" i="0" lang="en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Referencias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5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5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5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/>
          <p:nvPr>
            <p:ph type="ctrTitle"/>
          </p:nvPr>
        </p:nvSpPr>
        <p:spPr>
          <a:xfrm>
            <a:off x="0" y="0"/>
            <a:ext cx="9144000" cy="913199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Referencias</a:t>
            </a:r>
          </a:p>
        </p:txBody>
      </p:sp>
      <p:pic>
        <p:nvPicPr>
          <p:cNvPr id="410" name="Shape 4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550" y="1298750"/>
            <a:ext cx="4368274" cy="339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Shape 4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0675" y="1281474"/>
            <a:ext cx="4422974" cy="379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>
            <p:ph type="ctrTitle"/>
          </p:nvPr>
        </p:nvSpPr>
        <p:spPr>
          <a:xfrm>
            <a:off x="0" y="0"/>
            <a:ext cx="9144000" cy="913199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Referencias</a:t>
            </a:r>
          </a:p>
        </p:txBody>
      </p:sp>
      <p:pic>
        <p:nvPicPr>
          <p:cNvPr id="417" name="Shape 4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850" y="913199"/>
            <a:ext cx="4930909" cy="4230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ctrTitle"/>
          </p:nvPr>
        </p:nvSpPr>
        <p:spPr>
          <a:xfrm>
            <a:off x="0" y="0"/>
            <a:ext cx="9144000" cy="913199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1" i="0" lang="en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Enjambre (swarm)</a:t>
            </a:r>
          </a:p>
        </p:txBody>
      </p:sp>
      <p:pic>
        <p:nvPicPr>
          <p:cNvPr id="85" name="Shape 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3000" y="1028450"/>
            <a:ext cx="6412048" cy="4038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ctrTitle"/>
          </p:nvPr>
        </p:nvSpPr>
        <p:spPr>
          <a:xfrm>
            <a:off x="0" y="0"/>
            <a:ext cx="9144000" cy="913199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1" i="0" lang="en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Estigmergia (stigmergy)</a:t>
            </a:r>
          </a:p>
        </p:txBody>
      </p:sp>
      <p:sp>
        <p:nvSpPr>
          <p:cNvPr id="91" name="Shape 91"/>
          <p:cNvSpPr txBox="1"/>
          <p:nvPr/>
        </p:nvSpPr>
        <p:spPr>
          <a:xfrm>
            <a:off x="0" y="916200"/>
            <a:ext cx="91440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ct val="25000"/>
              <a:buFont typeface="Arial"/>
              <a:buNone/>
            </a:pPr>
            <a:r>
              <a:rPr b="1" i="0" lang="en" sz="2000" u="none" cap="none" strike="noStrike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Estigmergia</a:t>
            </a:r>
            <a:r>
              <a:rPr b="0" i="0" lang="en" sz="2000" u="none" cap="none" strike="noStrike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(también llamada a veces </a:t>
            </a:r>
            <a:r>
              <a:rPr b="1" i="0" lang="en" sz="2000" u="none" cap="none" strike="noStrike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estigmergia</a:t>
            </a:r>
            <a:r>
              <a:rPr b="0" i="0" lang="en" sz="2000" u="none" cap="none" strike="noStrike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 significa colaboración a través del medio físico [1].</a:t>
            </a:r>
          </a:p>
        </p:txBody>
      </p:sp>
      <p:sp>
        <p:nvSpPr>
          <p:cNvPr id="92" name="Shape 92"/>
          <p:cNvSpPr txBox="1"/>
          <p:nvPr/>
        </p:nvSpPr>
        <p:spPr>
          <a:xfrm>
            <a:off x="0" y="4855825"/>
            <a:ext cx="6717000" cy="287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ct val="25000"/>
              <a:buFont typeface="Arial"/>
              <a:buNone/>
            </a:pPr>
            <a:r>
              <a:rPr b="1" i="0" lang="en" sz="1200" u="none" cap="none" strike="noStrike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[1] </a:t>
            </a: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https://es.wikipedia.org/wiki/Estigmergia</a:t>
            </a:r>
          </a:p>
        </p:txBody>
      </p:sp>
      <p:pic>
        <p:nvPicPr>
          <p:cNvPr id="93" name="Shape 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5550" y="1668474"/>
            <a:ext cx="5170596" cy="318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ctrTitle"/>
          </p:nvPr>
        </p:nvSpPr>
        <p:spPr>
          <a:xfrm>
            <a:off x="0" y="0"/>
            <a:ext cx="9144000" cy="913199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1" i="0" lang="en" sz="4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Comportamiento Colectivo (Flocking)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0" y="2190375"/>
            <a:ext cx="91440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ct val="100000"/>
              <a:buFont typeface="Arial"/>
              <a:buChar char="❏"/>
            </a:pPr>
            <a:r>
              <a:rPr b="0" i="0" lang="en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Desde la perspectiva de modelamiento matemático, </a:t>
            </a:r>
            <a:r>
              <a:rPr b="1" i="0" lang="en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"flocking" es el movimiento colectivo</a:t>
            </a:r>
            <a:r>
              <a:rPr b="0" i="0" lang="en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un número de entidades autopropulsadas [2].</a:t>
            </a: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ct val="100000"/>
              <a:buFont typeface="Arial"/>
              <a:buChar char="❏"/>
            </a:pPr>
            <a:r>
              <a:rPr b="0" i="0" lang="en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Flocking es un comportamiento colectivo de los animales exhibidos por muchos seres vivos, como aves, peces, bacterias e insectos [2]. </a:t>
            </a: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ct val="100000"/>
              <a:buFont typeface="Arial"/>
              <a:buChar char="❏"/>
            </a:pPr>
            <a:r>
              <a:rPr b="0" i="0" lang="en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considera un comportamiento emergente que surge de reglas simples que son seguidos por los individuos y no implica ningún tipo de coordinación central [2].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0" y="4855825"/>
            <a:ext cx="6717000" cy="287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ct val="25000"/>
              <a:buFont typeface="Arial"/>
              <a:buNone/>
            </a:pPr>
            <a:r>
              <a:rPr b="1" i="0" lang="en" sz="1200" u="none" cap="none" strike="noStrike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[2] </a:t>
            </a: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https://en.wikipedia.org/wiki/Flocking_(behavior)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ctrTitle"/>
          </p:nvPr>
        </p:nvSpPr>
        <p:spPr>
          <a:xfrm>
            <a:off x="0" y="0"/>
            <a:ext cx="9144000" cy="913199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1" i="0" lang="en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Flocking</a:t>
            </a:r>
          </a:p>
        </p:txBody>
      </p:sp>
      <p:pic>
        <p:nvPicPr>
          <p:cNvPr id="106" name="Shape 106"/>
          <p:cNvPicPr preferRelativeResize="0"/>
          <p:nvPr/>
        </p:nvPicPr>
        <p:blipFill rotWithShape="1">
          <a:blip r:embed="rId3">
            <a:alphaModFix/>
          </a:blip>
          <a:srcRect b="3915" l="5494" r="4268" t="9840"/>
          <a:stretch/>
        </p:blipFill>
        <p:spPr>
          <a:xfrm>
            <a:off x="404275" y="989400"/>
            <a:ext cx="8250299" cy="405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ctrTitle"/>
          </p:nvPr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1" i="0" lang="en" sz="6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Abstract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